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2" r:id="rId2"/>
    <p:sldId id="263" r:id="rId3"/>
    <p:sldId id="268" r:id="rId4"/>
    <p:sldId id="264" r:id="rId5"/>
    <p:sldId id="269" r:id="rId6"/>
    <p:sldId id="265" r:id="rId7"/>
    <p:sldId id="270" r:id="rId8"/>
    <p:sldId id="266" r:id="rId9"/>
    <p:sldId id="271" r:id="rId10"/>
    <p:sldId id="260" r:id="rId11"/>
    <p:sldId id="272" r:id="rId12"/>
    <p:sldId id="267"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02F59-2D80-405F-BCB6-D402809AC48A}" type="datetimeFigureOut">
              <a:rPr lang="en-GB" smtClean="0"/>
              <a:t>14/07/2017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340F88-4C70-4887-A4B1-4416BEC5376D}" type="slidenum">
              <a:rPr lang="en-GB" smtClean="0"/>
              <a:t>‹#›</a:t>
            </a:fld>
            <a:endParaRPr lang="en-GB"/>
          </a:p>
        </p:txBody>
      </p:sp>
    </p:spTree>
    <p:extLst>
      <p:ext uri="{BB962C8B-B14F-4D97-AF65-F5344CB8AC3E}">
        <p14:creationId xmlns:p14="http://schemas.microsoft.com/office/powerpoint/2010/main" val="1737540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F622D4-CDD7-4706-862C-23BF86AB9675}" type="datetimeFigureOut">
              <a:rPr lang="en-GB" smtClean="0"/>
              <a:t>14/07/2017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1274433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622D4-CDD7-4706-862C-23BF86AB9675}" type="datetimeFigureOut">
              <a:rPr lang="en-GB" smtClean="0"/>
              <a:t>14/07/2017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334393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622D4-CDD7-4706-862C-23BF86AB9675}" type="datetimeFigureOut">
              <a:rPr lang="en-GB" smtClean="0"/>
              <a:t>14/07/2017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81475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622D4-CDD7-4706-862C-23BF86AB9675}" type="datetimeFigureOut">
              <a:rPr lang="en-GB" smtClean="0"/>
              <a:t>14/07/2017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121412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F622D4-CDD7-4706-862C-23BF86AB9675}" type="datetimeFigureOut">
              <a:rPr lang="en-GB" smtClean="0"/>
              <a:t>14/07/2017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89751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F622D4-CDD7-4706-862C-23BF86AB9675}" type="datetimeFigureOut">
              <a:rPr lang="en-GB" smtClean="0"/>
              <a:t>14/07/2017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319258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F622D4-CDD7-4706-862C-23BF86AB9675}" type="datetimeFigureOut">
              <a:rPr lang="en-GB" smtClean="0"/>
              <a:t>14/07/2017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1079188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F622D4-CDD7-4706-862C-23BF86AB9675}" type="datetimeFigureOut">
              <a:rPr lang="en-GB" smtClean="0"/>
              <a:t>14/07/2017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42009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622D4-CDD7-4706-862C-23BF86AB9675}" type="datetimeFigureOut">
              <a:rPr lang="en-GB" smtClean="0"/>
              <a:t>14/07/2017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373898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622D4-CDD7-4706-862C-23BF86AB9675}" type="datetimeFigureOut">
              <a:rPr lang="en-GB" smtClean="0"/>
              <a:t>14/07/2017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216066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622D4-CDD7-4706-862C-23BF86AB9675}" type="datetimeFigureOut">
              <a:rPr lang="en-GB" smtClean="0"/>
              <a:t>14/07/2017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7AE90-7F85-4490-AD67-BCCDD28AA688}" type="slidenum">
              <a:rPr lang="en-GB" smtClean="0"/>
              <a:t>‹#›</a:t>
            </a:fld>
            <a:endParaRPr lang="en-GB"/>
          </a:p>
        </p:txBody>
      </p:sp>
    </p:spTree>
    <p:extLst>
      <p:ext uri="{BB962C8B-B14F-4D97-AF65-F5344CB8AC3E}">
        <p14:creationId xmlns:p14="http://schemas.microsoft.com/office/powerpoint/2010/main" val="279196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22D4-CDD7-4706-862C-23BF86AB9675}" type="datetimeFigureOut">
              <a:rPr lang="en-GB" smtClean="0"/>
              <a:t>14/07/2017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7AE90-7F85-4490-AD67-BCCDD28AA688}" type="slidenum">
              <a:rPr lang="en-GB" smtClean="0"/>
              <a:t>‹#›</a:t>
            </a:fld>
            <a:endParaRPr lang="en-GB"/>
          </a:p>
        </p:txBody>
      </p:sp>
    </p:spTree>
    <p:extLst>
      <p:ext uri="{BB962C8B-B14F-4D97-AF65-F5344CB8AC3E}">
        <p14:creationId xmlns:p14="http://schemas.microsoft.com/office/powerpoint/2010/main" val="123050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39552" y="1462132"/>
            <a:ext cx="8064896" cy="2554545"/>
          </a:xfrm>
          <a:prstGeom prst="rect">
            <a:avLst/>
          </a:prstGeom>
        </p:spPr>
        <p:txBody>
          <a:bodyPr wrap="square">
            <a:spAutoFit/>
          </a:bodyPr>
          <a:lstStyle/>
          <a:p>
            <a:r>
              <a:rPr lang="en-GB" sz="3600" b="1" dirty="0" smtClean="0">
                <a:solidFill>
                  <a:srgbClr val="002060"/>
                </a:solidFill>
              </a:rPr>
              <a:t>Hampshire County Council </a:t>
            </a:r>
          </a:p>
          <a:p>
            <a:r>
              <a:rPr lang="en-GB" sz="3600" b="1" dirty="0" smtClean="0">
                <a:solidFill>
                  <a:srgbClr val="002060"/>
                </a:solidFill>
              </a:rPr>
              <a:t>Adult Social Care</a:t>
            </a:r>
          </a:p>
          <a:p>
            <a:r>
              <a:rPr lang="en-GB" sz="3200" b="1" dirty="0" smtClean="0">
                <a:solidFill>
                  <a:srgbClr val="002060"/>
                </a:solidFill>
              </a:rPr>
              <a:t> </a:t>
            </a:r>
          </a:p>
          <a:p>
            <a:r>
              <a:rPr lang="en-GB" sz="2800" b="1" dirty="0" smtClean="0">
                <a:solidFill>
                  <a:srgbClr val="002060"/>
                </a:solidFill>
              </a:rPr>
              <a:t>Why we have made changes and how they will help us provide a better service</a:t>
            </a:r>
            <a:r>
              <a:rPr lang="en-GB" sz="2800" dirty="0" smtClean="0">
                <a:solidFill>
                  <a:srgbClr val="002060"/>
                </a:solidFill>
              </a:rPr>
              <a:t> </a:t>
            </a:r>
            <a:endParaRPr lang="en-GB" sz="2800" dirty="0">
              <a:solidFill>
                <a:srgbClr val="002060"/>
              </a:solidFill>
            </a:endParaRPr>
          </a:p>
        </p:txBody>
      </p:sp>
    </p:spTree>
    <p:extLst>
      <p:ext uri="{BB962C8B-B14F-4D97-AF65-F5344CB8AC3E}">
        <p14:creationId xmlns:p14="http://schemas.microsoft.com/office/powerpoint/2010/main" val="834802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88090" y="1412776"/>
            <a:ext cx="7772342" cy="2246769"/>
          </a:xfrm>
          <a:prstGeom prst="rect">
            <a:avLst/>
          </a:prstGeom>
        </p:spPr>
        <p:txBody>
          <a:bodyPr wrap="square">
            <a:spAutoFit/>
          </a:bodyPr>
          <a:lstStyle/>
          <a:p>
            <a:pPr algn="just"/>
            <a:r>
              <a:rPr lang="en-GB" sz="2000" dirty="0" smtClean="0">
                <a:solidFill>
                  <a:srgbClr val="002060"/>
                </a:solidFill>
                <a:latin typeface="Arial" panose="020B0604020202020204" pitchFamily="34" charset="0"/>
                <a:cs typeface="Arial" panose="020B0604020202020204" pitchFamily="34" charset="0"/>
              </a:rPr>
              <a:t>Brokerage is a set of tasks which follows an </a:t>
            </a:r>
            <a:r>
              <a:rPr lang="en-GB" sz="2000" dirty="0">
                <a:solidFill>
                  <a:srgbClr val="002060"/>
                </a:solidFill>
                <a:latin typeface="Arial" panose="020B0604020202020204" pitchFamily="34" charset="0"/>
                <a:cs typeface="Arial" panose="020B0604020202020204" pitchFamily="34" charset="0"/>
              </a:rPr>
              <a:t>assessment of a </a:t>
            </a:r>
            <a:r>
              <a:rPr lang="en-GB" sz="2000" dirty="0" smtClean="0">
                <a:solidFill>
                  <a:srgbClr val="002060"/>
                </a:solidFill>
                <a:latin typeface="Arial" panose="020B0604020202020204" pitchFamily="34" charset="0"/>
                <a:cs typeface="Arial" panose="020B0604020202020204" pitchFamily="34" charset="0"/>
              </a:rPr>
              <a:t>person, when the outcome is that care </a:t>
            </a:r>
            <a:r>
              <a:rPr lang="en-GB" sz="2000" dirty="0">
                <a:solidFill>
                  <a:srgbClr val="002060"/>
                </a:solidFill>
                <a:latin typeface="Arial" panose="020B0604020202020204" pitchFamily="34" charset="0"/>
                <a:cs typeface="Arial" panose="020B0604020202020204" pitchFamily="34" charset="0"/>
              </a:rPr>
              <a:t>and </a:t>
            </a:r>
            <a:r>
              <a:rPr lang="en-GB" sz="2000" dirty="0" smtClean="0">
                <a:solidFill>
                  <a:srgbClr val="002060"/>
                </a:solidFill>
                <a:latin typeface="Arial" panose="020B0604020202020204" pitchFamily="34" charset="0"/>
                <a:cs typeface="Arial" panose="020B0604020202020204" pitchFamily="34" charset="0"/>
              </a:rPr>
              <a:t>support needs to be arranged by the County Council.</a:t>
            </a: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Having a brokerage team means that </a:t>
            </a:r>
            <a:r>
              <a:rPr lang="en-GB" sz="2000" dirty="0" smtClean="0">
                <a:solidFill>
                  <a:srgbClr val="002060"/>
                </a:solidFill>
                <a:latin typeface="Arial" panose="020B0604020202020204" pitchFamily="34" charset="0"/>
                <a:cs typeface="Arial" panose="020B0604020202020204" pitchFamily="34" charset="0"/>
              </a:rPr>
              <a:t>these tasks</a:t>
            </a:r>
            <a:r>
              <a:rPr lang="en-GB" sz="2000" dirty="0" smtClean="0">
                <a:solidFill>
                  <a:srgbClr val="002060"/>
                </a:solidFill>
                <a:latin typeface="Arial" panose="020B0604020202020204" pitchFamily="34" charset="0"/>
                <a:cs typeface="Arial" panose="020B0604020202020204" pitchFamily="34" charset="0"/>
              </a:rPr>
              <a:t> become </a:t>
            </a:r>
            <a:r>
              <a:rPr lang="en-GB" sz="2000" dirty="0" smtClean="0">
                <a:solidFill>
                  <a:srgbClr val="002060"/>
                </a:solidFill>
                <a:latin typeface="Arial" panose="020B0604020202020204" pitchFamily="34" charset="0"/>
                <a:cs typeface="Arial" panose="020B0604020202020204" pitchFamily="34" charset="0"/>
              </a:rPr>
              <a:t>the full time job of a small number of people, freeing up the time of lots of staff in the department. </a:t>
            </a:r>
          </a:p>
        </p:txBody>
      </p:sp>
      <p:sp>
        <p:nvSpPr>
          <p:cNvPr id="2" name="TextBox 1"/>
          <p:cNvSpPr txBox="1"/>
          <p:nvPr/>
        </p:nvSpPr>
        <p:spPr>
          <a:xfrm>
            <a:off x="688090" y="375047"/>
            <a:ext cx="3366627"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Brokerage Team</a:t>
            </a:r>
          </a:p>
        </p:txBody>
      </p:sp>
    </p:spTree>
    <p:extLst>
      <p:ext uri="{BB962C8B-B14F-4D97-AF65-F5344CB8AC3E}">
        <p14:creationId xmlns:p14="http://schemas.microsoft.com/office/powerpoint/2010/main" val="2826774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88090" y="375047"/>
            <a:ext cx="3366627"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Brokerage Team</a:t>
            </a:r>
          </a:p>
        </p:txBody>
      </p:sp>
      <p:sp>
        <p:nvSpPr>
          <p:cNvPr id="3" name="TextBox 2"/>
          <p:cNvSpPr txBox="1"/>
          <p:nvPr/>
        </p:nvSpPr>
        <p:spPr>
          <a:xfrm>
            <a:off x="688090" y="4149080"/>
            <a:ext cx="7628326" cy="132343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The new team means that the public will have a different experience when care and support </a:t>
            </a:r>
            <a:r>
              <a:rPr lang="en-GB" sz="2000" dirty="0" smtClean="0">
                <a:solidFill>
                  <a:srgbClr val="002060"/>
                </a:solidFill>
                <a:latin typeface="Arial" panose="020B0604020202020204" pitchFamily="34" charset="0"/>
                <a:cs typeface="Arial" panose="020B0604020202020204" pitchFamily="34" charset="0"/>
              </a:rPr>
              <a:t>is being arranged</a:t>
            </a:r>
            <a:r>
              <a:rPr lang="en-GB" sz="2000" dirty="0" smtClean="0">
                <a:solidFill>
                  <a:srgbClr val="002060"/>
                </a:solidFill>
                <a:latin typeface="Arial" panose="020B0604020202020204" pitchFamily="34" charset="0"/>
                <a:cs typeface="Arial" panose="020B0604020202020204" pitchFamily="34" charset="0"/>
              </a:rPr>
              <a:t>. The new team are also working with our existing market for care, which has it’s own strengths and weaknesses </a:t>
            </a:r>
            <a:endParaRPr lang="en-GB" sz="2000" dirty="0">
              <a:solidFill>
                <a:srgbClr val="002060"/>
              </a:solidFill>
              <a:latin typeface="Arial" panose="020B0604020202020204" pitchFamily="34" charset="0"/>
              <a:cs typeface="Arial" panose="020B0604020202020204" pitchFamily="34" charset="0"/>
            </a:endParaRPr>
          </a:p>
        </p:txBody>
      </p:sp>
      <p:sp>
        <p:nvSpPr>
          <p:cNvPr id="6" name="TextBox 5"/>
          <p:cNvSpPr txBox="1"/>
          <p:nvPr/>
        </p:nvSpPr>
        <p:spPr>
          <a:xfrm>
            <a:off x="688090" y="1124744"/>
            <a:ext cx="7772342" cy="2862322"/>
          </a:xfrm>
          <a:prstGeom prst="rect">
            <a:avLst/>
          </a:prstGeom>
          <a:noFill/>
        </p:spPr>
        <p:txBody>
          <a:bodyPr wrap="square" rtlCol="0">
            <a:spAutoFit/>
          </a:bodyPr>
          <a:lstStyle/>
          <a:p>
            <a:pPr algn="just"/>
            <a:r>
              <a:rPr lang="en-GB" sz="2000" dirty="0">
                <a:solidFill>
                  <a:srgbClr val="002060"/>
                </a:solidFill>
                <a:latin typeface="Arial" panose="020B0604020202020204" pitchFamily="34" charset="0"/>
                <a:cs typeface="Arial" panose="020B0604020202020204" pitchFamily="34" charset="0"/>
              </a:rPr>
              <a:t>It also</a:t>
            </a:r>
            <a:r>
              <a:rPr lang="en-GB" sz="2000" dirty="0" smtClean="0">
                <a:solidFill>
                  <a:srgbClr val="002060"/>
                </a:solidFill>
                <a:latin typeface="Arial" panose="020B0604020202020204" pitchFamily="34" charset="0"/>
                <a:cs typeface="Arial" panose="020B0604020202020204" pitchFamily="34" charset="0"/>
              </a:rPr>
              <a:t>:</a:t>
            </a:r>
          </a:p>
          <a:p>
            <a:pPr algn="just"/>
            <a:endParaRPr lang="en-GB" sz="2000" dirty="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Ensures that all </a:t>
            </a:r>
            <a:r>
              <a:rPr lang="en-GB" sz="2000" dirty="0" smtClean="0">
                <a:solidFill>
                  <a:srgbClr val="002060"/>
                </a:solidFill>
                <a:latin typeface="Arial" panose="020B0604020202020204" pitchFamily="34" charset="0"/>
                <a:cs typeface="Arial" panose="020B0604020202020204" pitchFamily="34" charset="0"/>
              </a:rPr>
              <a:t>care is bought using </a:t>
            </a:r>
            <a:r>
              <a:rPr lang="en-GB" sz="2000" dirty="0">
                <a:solidFill>
                  <a:srgbClr val="002060"/>
                </a:solidFill>
                <a:latin typeface="Arial" panose="020B0604020202020204" pitchFamily="34" charset="0"/>
                <a:cs typeface="Arial" panose="020B0604020202020204" pitchFamily="34" charset="0"/>
              </a:rPr>
              <a:t>a consistent process</a:t>
            </a:r>
          </a:p>
          <a:p>
            <a:pPr marL="285750" indent="-285750" algn="just">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Improves how we communicate with care providers</a:t>
            </a:r>
          </a:p>
          <a:p>
            <a:pPr marL="285750" indent="-285750" algn="just">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Gives us a centralised team that can react and respond to any crisis</a:t>
            </a:r>
          </a:p>
          <a:p>
            <a:pPr marL="285750" indent="-285750" algn="just">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Identifies what we use regularly and where there might be gaps in different areas causing more limited choices</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226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83568" y="375047"/>
            <a:ext cx="7992888" cy="1077218"/>
          </a:xfrm>
          <a:prstGeom prst="rect">
            <a:avLst/>
          </a:prstGeom>
        </p:spPr>
        <p:txBody>
          <a:bodyPr wrap="square">
            <a:spAutoFit/>
          </a:bodyPr>
          <a:lstStyle/>
          <a:p>
            <a:r>
              <a:rPr lang="en-GB" sz="3200" b="1" dirty="0" smtClean="0">
                <a:solidFill>
                  <a:srgbClr val="002060"/>
                </a:solidFill>
                <a:effectLst/>
              </a:rPr>
              <a:t>Please </a:t>
            </a:r>
            <a:r>
              <a:rPr lang="en-GB" sz="3200" b="1" dirty="0" smtClean="0">
                <a:solidFill>
                  <a:srgbClr val="002060"/>
                </a:solidFill>
              </a:rPr>
              <a:t>also </a:t>
            </a:r>
            <a:r>
              <a:rPr lang="en-GB" sz="3200" b="1" dirty="0" smtClean="0">
                <a:solidFill>
                  <a:srgbClr val="002060"/>
                </a:solidFill>
                <a:effectLst/>
              </a:rPr>
              <a:t>be aware of: ‘Serving Hampshire - Balancing the Budget Consultation’</a:t>
            </a:r>
            <a:endParaRPr lang="en-GB" sz="3200" b="1" dirty="0">
              <a:solidFill>
                <a:srgbClr val="002060"/>
              </a:solidFill>
              <a:effectLst/>
            </a:endParaRPr>
          </a:p>
        </p:txBody>
      </p:sp>
      <p:sp>
        <p:nvSpPr>
          <p:cNvPr id="7" name="Rectangle 6"/>
          <p:cNvSpPr/>
          <p:nvPr/>
        </p:nvSpPr>
        <p:spPr>
          <a:xfrm>
            <a:off x="683568" y="1556792"/>
            <a:ext cx="7632848" cy="707886"/>
          </a:xfrm>
          <a:prstGeom prst="rect">
            <a:avLst/>
          </a:prstGeom>
        </p:spPr>
        <p:txBody>
          <a:bodyPr wrap="square">
            <a:spAutoFit/>
          </a:bodyPr>
          <a:lstStyle/>
          <a:p>
            <a:r>
              <a:rPr lang="en-GB" sz="2000" b="1" dirty="0">
                <a:solidFill>
                  <a:srgbClr val="002060"/>
                </a:solidFill>
              </a:rPr>
              <a:t>C</a:t>
            </a:r>
            <a:r>
              <a:rPr lang="en-GB" sz="2000" b="1" dirty="0" smtClean="0">
                <a:solidFill>
                  <a:srgbClr val="002060"/>
                </a:solidFill>
                <a:effectLst/>
              </a:rPr>
              <a:t>onsultation on Hampshire County Council's financial options for 2018 - 2020</a:t>
            </a:r>
            <a:endParaRPr lang="en-GB" sz="2000" b="1" dirty="0">
              <a:solidFill>
                <a:srgbClr val="002060"/>
              </a:solidFill>
              <a:effectLst/>
            </a:endParaRPr>
          </a:p>
        </p:txBody>
      </p:sp>
      <p:sp>
        <p:nvSpPr>
          <p:cNvPr id="9" name="Rectangle 8"/>
          <p:cNvSpPr/>
          <p:nvPr/>
        </p:nvSpPr>
        <p:spPr>
          <a:xfrm>
            <a:off x="683568" y="2380818"/>
            <a:ext cx="7632848" cy="400110"/>
          </a:xfrm>
          <a:prstGeom prst="rect">
            <a:avLst/>
          </a:prstGeom>
        </p:spPr>
        <p:txBody>
          <a:bodyPr wrap="square">
            <a:spAutoFit/>
          </a:bodyPr>
          <a:lstStyle/>
          <a:p>
            <a:r>
              <a:rPr lang="en-GB" sz="2000" dirty="0" smtClean="0">
                <a:solidFill>
                  <a:srgbClr val="002060"/>
                </a:solidFill>
                <a:effectLst/>
                <a:latin typeface="Arial" panose="020B0604020202020204" pitchFamily="34" charset="0"/>
                <a:cs typeface="Arial" panose="020B0604020202020204" pitchFamily="34" charset="0"/>
              </a:rPr>
              <a:t>This consultation is now open until 21 August 2017</a:t>
            </a:r>
            <a:endParaRPr lang="en-GB" sz="2000" dirty="0">
              <a:solidFill>
                <a:srgbClr val="002060"/>
              </a:solidFill>
              <a:latin typeface="Arial" panose="020B0604020202020204" pitchFamily="34" charset="0"/>
              <a:cs typeface="Arial" panose="020B0604020202020204" pitchFamily="34" charset="0"/>
            </a:endParaRPr>
          </a:p>
        </p:txBody>
      </p:sp>
      <p:sp>
        <p:nvSpPr>
          <p:cNvPr id="10" name="Rectangle 9"/>
          <p:cNvSpPr/>
          <p:nvPr/>
        </p:nvSpPr>
        <p:spPr>
          <a:xfrm>
            <a:off x="683568" y="2917393"/>
            <a:ext cx="7920880" cy="1015663"/>
          </a:xfrm>
          <a:prstGeom prst="rect">
            <a:avLst/>
          </a:prstGeom>
        </p:spPr>
        <p:txBody>
          <a:bodyPr wrap="square">
            <a:spAutoFit/>
          </a:bodyPr>
          <a:lstStyle/>
          <a:p>
            <a:pPr algn="just"/>
            <a:r>
              <a:rPr lang="en-GB" sz="2000" dirty="0" smtClean="0">
                <a:solidFill>
                  <a:srgbClr val="002060"/>
                </a:solidFill>
                <a:effectLst/>
                <a:latin typeface="Arial" panose="020B0604020202020204" pitchFamily="34" charset="0"/>
                <a:cs typeface="Arial" panose="020B0604020202020204" pitchFamily="34" charset="0"/>
              </a:rPr>
              <a:t>Hampshire County Council is asking for residents’ views on ways it could balance its budget in response to continuing pressures on local government funding and still deliver core public services.</a:t>
            </a:r>
            <a:endParaRPr lang="en-GB" sz="2000" dirty="0">
              <a:solidFill>
                <a:srgbClr val="002060"/>
              </a:solidFill>
              <a:latin typeface="Arial" panose="020B0604020202020204" pitchFamily="34" charset="0"/>
              <a:cs typeface="Arial" panose="020B0604020202020204" pitchFamily="34" charset="0"/>
            </a:endParaRPr>
          </a:p>
        </p:txBody>
      </p:sp>
      <p:sp>
        <p:nvSpPr>
          <p:cNvPr id="12" name="Rectangle 11"/>
          <p:cNvSpPr/>
          <p:nvPr/>
        </p:nvSpPr>
        <p:spPr>
          <a:xfrm>
            <a:off x="677105" y="4221088"/>
            <a:ext cx="7920880" cy="1323439"/>
          </a:xfrm>
          <a:prstGeom prst="rect">
            <a:avLst/>
          </a:prstGeom>
        </p:spPr>
        <p:txBody>
          <a:bodyPr wrap="square">
            <a:spAutoFit/>
          </a:bodyPr>
          <a:lstStyle/>
          <a:p>
            <a:pPr algn="just"/>
            <a:r>
              <a:rPr lang="en-GB" sz="2000" dirty="0" smtClean="0">
                <a:solidFill>
                  <a:srgbClr val="002060"/>
                </a:solidFill>
                <a:effectLst/>
                <a:latin typeface="Arial" panose="020B0604020202020204" pitchFamily="34" charset="0"/>
                <a:cs typeface="Arial" panose="020B0604020202020204" pitchFamily="34" charset="0"/>
              </a:rPr>
              <a:t>By April 2019, the County Council will be facing an anticipated budget shortfall of £140 million. Hampshire will therefore have to reduce its spending on Adult Social Care by £56m to deliver a balanced budget. </a:t>
            </a:r>
            <a:endParaRPr lang="en-GB" sz="2000" dirty="0">
              <a:solidFill>
                <a:srgbClr val="002060"/>
              </a:solidFill>
              <a:latin typeface="Arial" panose="020B0604020202020204" pitchFamily="34" charset="0"/>
              <a:cs typeface="Arial" panose="020B0604020202020204" pitchFamily="34" charset="0"/>
            </a:endParaRPr>
          </a:p>
        </p:txBody>
      </p:sp>
      <p:pic>
        <p:nvPicPr>
          <p:cNvPr id="2057" name="Picture 9" descr="https://hampshirecc.researchfeedback.net/k/149872739113/bbulletpoint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68580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hampshirecc.researchfeedback.net/k/149872739113/bbulletpoint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411163"/>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096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83568" y="375047"/>
            <a:ext cx="7992888" cy="707886"/>
          </a:xfrm>
          <a:prstGeom prst="rect">
            <a:avLst/>
          </a:prstGeom>
        </p:spPr>
        <p:txBody>
          <a:bodyPr wrap="square">
            <a:spAutoFit/>
          </a:bodyPr>
          <a:lstStyle/>
          <a:p>
            <a:r>
              <a:rPr lang="en-GB" sz="2000" b="1" dirty="0" smtClean="0">
                <a:solidFill>
                  <a:srgbClr val="002060"/>
                </a:solidFill>
                <a:effectLst/>
              </a:rPr>
              <a:t>Please </a:t>
            </a:r>
            <a:r>
              <a:rPr lang="en-GB" sz="2000" b="1" dirty="0" smtClean="0">
                <a:solidFill>
                  <a:srgbClr val="002060"/>
                </a:solidFill>
              </a:rPr>
              <a:t>also </a:t>
            </a:r>
            <a:r>
              <a:rPr lang="en-GB" sz="2000" b="1" dirty="0" smtClean="0">
                <a:solidFill>
                  <a:srgbClr val="002060"/>
                </a:solidFill>
                <a:effectLst/>
              </a:rPr>
              <a:t>be aware of: ‘Serving Hampshire - Balancing the Budget Consultation’</a:t>
            </a:r>
            <a:endParaRPr lang="en-GB" sz="2000" b="1" dirty="0">
              <a:solidFill>
                <a:srgbClr val="002060"/>
              </a:solidFill>
              <a:effectLst/>
            </a:endParaRPr>
          </a:p>
        </p:txBody>
      </p:sp>
      <p:sp>
        <p:nvSpPr>
          <p:cNvPr id="7" name="Rectangle 6"/>
          <p:cNvSpPr/>
          <p:nvPr/>
        </p:nvSpPr>
        <p:spPr>
          <a:xfrm>
            <a:off x="683568" y="1043444"/>
            <a:ext cx="7632848" cy="369332"/>
          </a:xfrm>
          <a:prstGeom prst="rect">
            <a:avLst/>
          </a:prstGeom>
        </p:spPr>
        <p:txBody>
          <a:bodyPr wrap="square">
            <a:spAutoFit/>
          </a:bodyPr>
          <a:lstStyle/>
          <a:p>
            <a:r>
              <a:rPr lang="en-GB" b="1" dirty="0">
                <a:solidFill>
                  <a:srgbClr val="002060"/>
                </a:solidFill>
              </a:rPr>
              <a:t>C</a:t>
            </a:r>
            <a:r>
              <a:rPr lang="en-GB" b="1" dirty="0" smtClean="0">
                <a:solidFill>
                  <a:srgbClr val="002060"/>
                </a:solidFill>
                <a:effectLst/>
              </a:rPr>
              <a:t>onsultation on Hampshire County Council's financial options for 2018 - 2020</a:t>
            </a:r>
            <a:endParaRPr lang="en-GB" b="1" dirty="0">
              <a:solidFill>
                <a:srgbClr val="002060"/>
              </a:solidFill>
              <a:effectLst/>
            </a:endParaRPr>
          </a:p>
        </p:txBody>
      </p:sp>
      <p:sp>
        <p:nvSpPr>
          <p:cNvPr id="14" name="TextBox 13"/>
          <p:cNvSpPr txBox="1"/>
          <p:nvPr/>
        </p:nvSpPr>
        <p:spPr>
          <a:xfrm>
            <a:off x="683568" y="2708920"/>
            <a:ext cx="4104456" cy="2554545"/>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Reducing and changing services</a:t>
            </a:r>
          </a:p>
          <a:p>
            <a:pPr marL="285750" indent="-285750">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Lobbying central government for legislative change</a:t>
            </a:r>
          </a:p>
          <a:p>
            <a:pPr marL="285750" indent="-285750">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Generating additional income</a:t>
            </a:r>
          </a:p>
          <a:p>
            <a:pPr marL="285750" indent="-285750">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Using the County Council reserves</a:t>
            </a:r>
          </a:p>
          <a:p>
            <a:endParaRPr lang="en-GB" sz="2000" dirty="0" smtClean="0">
              <a:solidFill>
                <a:srgbClr val="002060"/>
              </a:solidFill>
              <a:latin typeface="Arial" panose="020B0604020202020204" pitchFamily="34" charset="0"/>
              <a:cs typeface="Arial" panose="020B0604020202020204" pitchFamily="34" charset="0"/>
            </a:endParaRPr>
          </a:p>
        </p:txBody>
      </p:sp>
      <p:pic>
        <p:nvPicPr>
          <p:cNvPr id="2057" name="Picture 9" descr="https://hampshirecc.researchfeedback.net/k/149872739113/bbulletpoint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68580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hampshirecc.researchfeedback.net/k/149872739113/bbulletpoint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411163"/>
            <a:ext cx="104775" cy="1047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83568" y="1700808"/>
            <a:ext cx="7920880" cy="707886"/>
          </a:xfrm>
          <a:prstGeom prst="rect">
            <a:avLst/>
          </a:prstGeom>
        </p:spPr>
        <p:txBody>
          <a:bodyPr wrap="square">
            <a:spAutoFit/>
          </a:bodyPr>
          <a:lstStyle/>
          <a:p>
            <a:pPr algn="just"/>
            <a:r>
              <a:rPr lang="en-GB" sz="2000" dirty="0">
                <a:solidFill>
                  <a:srgbClr val="002060"/>
                </a:solidFill>
                <a:latin typeface="Arial" panose="020B0604020202020204" pitchFamily="34" charset="0"/>
                <a:cs typeface="Arial" panose="020B0604020202020204" pitchFamily="34" charset="0"/>
              </a:rPr>
              <a:t>In order to balance its budget, the following is being considered by the County </a:t>
            </a:r>
            <a:r>
              <a:rPr lang="en-GB" sz="2000" dirty="0" smtClean="0">
                <a:solidFill>
                  <a:srgbClr val="002060"/>
                </a:solidFill>
                <a:latin typeface="Arial" panose="020B0604020202020204" pitchFamily="34" charset="0"/>
                <a:cs typeface="Arial" panose="020B0604020202020204" pitchFamily="34" charset="0"/>
              </a:rPr>
              <a:t>Council:</a:t>
            </a:r>
            <a:endParaRPr lang="en-GB" sz="2000" dirty="0">
              <a:solidFill>
                <a:srgbClr val="002060"/>
              </a:solidFill>
              <a:latin typeface="Arial" panose="020B0604020202020204" pitchFamily="34" charset="0"/>
              <a:cs typeface="Arial" panose="020B0604020202020204" pitchFamily="34" charset="0"/>
            </a:endParaRPr>
          </a:p>
        </p:txBody>
      </p:sp>
      <p:sp>
        <p:nvSpPr>
          <p:cNvPr id="5" name="Rectangle 4"/>
          <p:cNvSpPr/>
          <p:nvPr/>
        </p:nvSpPr>
        <p:spPr>
          <a:xfrm>
            <a:off x="4680012" y="2708920"/>
            <a:ext cx="4068452" cy="1938992"/>
          </a:xfrm>
          <a:prstGeom prst="rect">
            <a:avLst/>
          </a:prstGeom>
        </p:spPr>
        <p:txBody>
          <a:bodyPr wrap="square">
            <a:spAutoFit/>
          </a:bodyPr>
          <a:lstStyle/>
          <a:p>
            <a:pPr marL="285750" indent="-285750">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Increasing </a:t>
            </a:r>
            <a:r>
              <a:rPr lang="en-GB" sz="2000" dirty="0">
                <a:solidFill>
                  <a:srgbClr val="002060"/>
                </a:solidFill>
                <a:latin typeface="Arial" panose="020B0604020202020204" pitchFamily="34" charset="0"/>
                <a:cs typeface="Arial" panose="020B0604020202020204" pitchFamily="34" charset="0"/>
              </a:rPr>
              <a:t>Council Tax</a:t>
            </a:r>
          </a:p>
          <a:p>
            <a:pPr marL="285750" indent="-285750">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Changing local government </a:t>
            </a:r>
            <a:r>
              <a:rPr lang="en-GB" sz="2000" dirty="0" smtClean="0">
                <a:solidFill>
                  <a:srgbClr val="002060"/>
                </a:solidFill>
                <a:latin typeface="Arial" panose="020B0604020202020204" pitchFamily="34" charset="0"/>
                <a:cs typeface="Arial" panose="020B0604020202020204" pitchFamily="34" charset="0"/>
              </a:rPr>
              <a:t>arrangements</a:t>
            </a:r>
          </a:p>
          <a:p>
            <a:pPr marL="285750" indent="-285750">
              <a:buFont typeface="Arial" panose="020B0604020202020204" pitchFamily="34" charset="0"/>
              <a:buChar char="•"/>
            </a:pPr>
            <a:r>
              <a:rPr lang="en-GB" sz="2000" dirty="0">
                <a:solidFill>
                  <a:srgbClr val="002060"/>
                </a:solidFill>
                <a:latin typeface="Arial" panose="020B0604020202020204" pitchFamily="34" charset="0"/>
                <a:cs typeface="Arial" panose="020B0604020202020204" pitchFamily="34" charset="0"/>
              </a:rPr>
              <a:t>Introducing and increasing charges for some services</a:t>
            </a:r>
          </a:p>
          <a:p>
            <a:pPr marL="285750" indent="-285750">
              <a:buFont typeface="Arial" panose="020B0604020202020204" pitchFamily="34" charset="0"/>
              <a:buChar char="•"/>
            </a:pP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46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539552" y="1462132"/>
            <a:ext cx="8064896" cy="646331"/>
          </a:xfrm>
          <a:prstGeom prst="rect">
            <a:avLst/>
          </a:prstGeom>
        </p:spPr>
        <p:txBody>
          <a:bodyPr wrap="square">
            <a:spAutoFit/>
          </a:bodyPr>
          <a:lstStyle/>
          <a:p>
            <a:r>
              <a:rPr lang="en-GB" sz="3600" b="1" smtClean="0">
                <a:solidFill>
                  <a:srgbClr val="002060"/>
                </a:solidFill>
              </a:rPr>
              <a:t>Questions?</a:t>
            </a:r>
            <a:endParaRPr lang="en-GB" sz="2800" dirty="0">
              <a:solidFill>
                <a:srgbClr val="002060"/>
              </a:solidFill>
            </a:endParaRPr>
          </a:p>
        </p:txBody>
      </p:sp>
    </p:spTree>
    <p:extLst>
      <p:ext uri="{BB962C8B-B14F-4D97-AF65-F5344CB8AC3E}">
        <p14:creationId xmlns:p14="http://schemas.microsoft.com/office/powerpoint/2010/main" val="1615426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7920880" cy="584775"/>
          </a:xfrm>
          <a:prstGeom prst="rect">
            <a:avLst/>
          </a:prstGeom>
          <a:noFill/>
        </p:spPr>
        <p:txBody>
          <a:bodyPr wrap="square" rtlCol="0">
            <a:spAutoFit/>
          </a:bodyPr>
          <a:lstStyle/>
          <a:p>
            <a:r>
              <a:rPr lang="en-GB" sz="3200" b="1" dirty="0" smtClean="0">
                <a:solidFill>
                  <a:srgbClr val="002060"/>
                </a:solidFill>
                <a:latin typeface="Arial" panose="020B0604020202020204" pitchFamily="34" charset="0"/>
                <a:cs typeface="Arial" panose="020B0604020202020204" pitchFamily="34" charset="0"/>
              </a:rPr>
              <a:t>Meeting the challenge</a:t>
            </a:r>
          </a:p>
        </p:txBody>
      </p:sp>
      <p:sp>
        <p:nvSpPr>
          <p:cNvPr id="6" name="TextBox 5"/>
          <p:cNvSpPr txBox="1"/>
          <p:nvPr/>
        </p:nvSpPr>
        <p:spPr>
          <a:xfrm>
            <a:off x="611560" y="1412776"/>
            <a:ext cx="7920880" cy="4093428"/>
          </a:xfrm>
          <a:prstGeom prst="rect">
            <a:avLst/>
          </a:prstGeom>
          <a:noFill/>
        </p:spPr>
        <p:txBody>
          <a:bodyPr wrap="square" rtlCol="0">
            <a:spAutoFit/>
          </a:bodyPr>
          <a:lstStyle/>
          <a:p>
            <a:pPr algn="just"/>
            <a:r>
              <a:rPr lang="en-GB" sz="2000" dirty="0" smtClean="0">
                <a:solidFill>
                  <a:srgbClr val="002060"/>
                </a:solidFill>
                <a:effectLst/>
                <a:latin typeface="Arial" panose="020B0604020202020204" pitchFamily="34" charset="0"/>
                <a:cs typeface="Arial" panose="020B0604020202020204" pitchFamily="34" charset="0"/>
              </a:rPr>
              <a:t>Hampshire’s Adult social care department is always trying to improve the ways in which we work, but in the last few years the County Council has also had to respond to the challenge of national austerity measures and other pressures. </a:t>
            </a:r>
            <a:endParaRPr lang="en-GB" sz="2000" dirty="0" smtClean="0">
              <a:solidFill>
                <a:srgbClr val="002060"/>
              </a:solidFill>
              <a:effectLst/>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effectLst/>
                <a:latin typeface="Arial" panose="020B0604020202020204" pitchFamily="34" charset="0"/>
                <a:cs typeface="Arial" panose="020B0604020202020204" pitchFamily="34" charset="0"/>
              </a:rPr>
              <a:t>These </a:t>
            </a:r>
            <a:r>
              <a:rPr lang="en-GB" sz="2000" dirty="0" smtClean="0">
                <a:solidFill>
                  <a:srgbClr val="002060"/>
                </a:solidFill>
                <a:effectLst/>
                <a:latin typeface="Arial" panose="020B0604020202020204" pitchFamily="34" charset="0"/>
                <a:cs typeface="Arial" panose="020B0604020202020204" pitchFamily="34" charset="0"/>
              </a:rPr>
              <a:t>affect how much the County Council can spend. </a:t>
            </a:r>
            <a:endParaRPr lang="en-GB" sz="2000" dirty="0" smtClean="0">
              <a:solidFill>
                <a:srgbClr val="002060"/>
              </a:solidFill>
              <a:effectLst/>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effectLst/>
                <a:latin typeface="Arial" panose="020B0604020202020204" pitchFamily="34" charset="0"/>
                <a:cs typeface="Arial" panose="020B0604020202020204" pitchFamily="34" charset="0"/>
              </a:rPr>
              <a:t>In </a:t>
            </a:r>
            <a:r>
              <a:rPr lang="en-GB" sz="2000" dirty="0" smtClean="0">
                <a:solidFill>
                  <a:srgbClr val="002060"/>
                </a:solidFill>
                <a:effectLst/>
                <a:latin typeface="Arial" panose="020B0604020202020204" pitchFamily="34" charset="0"/>
                <a:cs typeface="Arial" panose="020B0604020202020204" pitchFamily="34" charset="0"/>
              </a:rPr>
              <a:t>Adult social care a reduction of £43.1m in what we spend was necessary by April 2017, so that the Council could deliver a balanced budget. </a:t>
            </a:r>
            <a:endParaRPr lang="en-GB" sz="2000" dirty="0" smtClean="0">
              <a:solidFill>
                <a:srgbClr val="002060"/>
              </a:solidFill>
              <a:effectLst/>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effectLst/>
                <a:latin typeface="Arial" panose="020B0604020202020204" pitchFamily="34" charset="0"/>
                <a:cs typeface="Arial" panose="020B0604020202020204" pitchFamily="34" charset="0"/>
              </a:rPr>
              <a:t>A </a:t>
            </a:r>
            <a:r>
              <a:rPr lang="en-GB" sz="2000" dirty="0" smtClean="0">
                <a:solidFill>
                  <a:srgbClr val="002060"/>
                </a:solidFill>
                <a:effectLst/>
                <a:latin typeface="Arial" panose="020B0604020202020204" pitchFamily="34" charset="0"/>
                <a:cs typeface="Arial" panose="020B0604020202020204" pitchFamily="34" charset="0"/>
              </a:rPr>
              <a:t>balanced budget is required by law.</a:t>
            </a:r>
          </a:p>
          <a:p>
            <a:pPr algn="just"/>
            <a:endParaRPr lang="en-GB" sz="2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6285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7920880" cy="584775"/>
          </a:xfrm>
          <a:prstGeom prst="rect">
            <a:avLst/>
          </a:prstGeom>
          <a:noFill/>
        </p:spPr>
        <p:txBody>
          <a:bodyPr wrap="square" rtlCol="0">
            <a:spAutoFit/>
          </a:bodyPr>
          <a:lstStyle/>
          <a:p>
            <a:r>
              <a:rPr lang="en-GB" sz="3200" b="1" dirty="0" smtClean="0">
                <a:solidFill>
                  <a:srgbClr val="002060"/>
                </a:solidFill>
                <a:latin typeface="Arial" panose="020B0604020202020204" pitchFamily="34" charset="0"/>
                <a:cs typeface="Arial" panose="020B0604020202020204" pitchFamily="34" charset="0"/>
              </a:rPr>
              <a:t>Meeting the challenge</a:t>
            </a:r>
          </a:p>
        </p:txBody>
      </p:sp>
      <p:sp>
        <p:nvSpPr>
          <p:cNvPr id="7" name="TextBox 6"/>
          <p:cNvSpPr txBox="1"/>
          <p:nvPr/>
        </p:nvSpPr>
        <p:spPr>
          <a:xfrm>
            <a:off x="611559" y="2924944"/>
            <a:ext cx="7875971" cy="224676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We have started to fundamentally change the way we work by introducing:</a:t>
            </a:r>
          </a:p>
          <a:p>
            <a:pPr algn="just"/>
            <a:endParaRPr lang="en-GB" sz="2000" dirty="0" smtClean="0">
              <a:solidFill>
                <a:srgbClr val="00206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A strengths based approach to meeting people’s outcomes</a:t>
            </a:r>
          </a:p>
          <a:p>
            <a:pPr marL="285750" indent="-285750" algn="just">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New websites and online tools</a:t>
            </a:r>
          </a:p>
          <a:p>
            <a:pPr marL="285750" indent="-285750" algn="just">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A new contact centre model</a:t>
            </a:r>
          </a:p>
          <a:p>
            <a:pPr marL="285750" indent="-285750" algn="just">
              <a:buFont typeface="Arial" panose="020B0604020202020204" pitchFamily="34" charset="0"/>
              <a:buChar char="•"/>
            </a:pPr>
            <a:r>
              <a:rPr lang="en-GB" sz="2000" dirty="0" smtClean="0">
                <a:solidFill>
                  <a:srgbClr val="002060"/>
                </a:solidFill>
                <a:latin typeface="Arial" panose="020B0604020202020204" pitchFamily="34" charset="0"/>
                <a:cs typeface="Arial" panose="020B0604020202020204" pitchFamily="34" charset="0"/>
              </a:rPr>
              <a:t>A brokerage team</a:t>
            </a:r>
            <a:endParaRPr lang="en-GB" sz="2000"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611560" y="1628800"/>
            <a:ext cx="7895367" cy="1015663"/>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This has caused us to think deeply about how we do things and how we can provide important public services with less money, while still finding ways to improve what the Council offers.</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777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7920880" cy="1077218"/>
          </a:xfrm>
          <a:prstGeom prst="rect">
            <a:avLst/>
          </a:prstGeom>
          <a:noFill/>
        </p:spPr>
        <p:txBody>
          <a:bodyPr wrap="square" rtlCol="0">
            <a:spAutoFit/>
          </a:bodyPr>
          <a:lstStyle/>
          <a:p>
            <a:pPr algn="just"/>
            <a:r>
              <a:rPr lang="en-GB" sz="3200" b="1" dirty="0" smtClean="0">
                <a:solidFill>
                  <a:srgbClr val="002060"/>
                </a:solidFill>
                <a:latin typeface="Arial" panose="020B0604020202020204" pitchFamily="34" charset="0"/>
                <a:cs typeface="Arial" panose="020B0604020202020204" pitchFamily="34" charset="0"/>
              </a:rPr>
              <a:t>A strengths based approach to meeting people’s outcomes</a:t>
            </a:r>
          </a:p>
        </p:txBody>
      </p:sp>
      <p:sp>
        <p:nvSpPr>
          <p:cNvPr id="6" name="TextBox 5"/>
          <p:cNvSpPr txBox="1"/>
          <p:nvPr/>
        </p:nvSpPr>
        <p:spPr>
          <a:xfrm>
            <a:off x="611560" y="1628800"/>
            <a:ext cx="7920880" cy="1938992"/>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The law sets out the duty to assess and the duty to meet people’s eligible outcomes. In doing this, we’ve always tended to ask what a person cannot do.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We’ve </a:t>
            </a:r>
            <a:r>
              <a:rPr lang="en-GB" sz="2000" dirty="0" smtClean="0">
                <a:solidFill>
                  <a:srgbClr val="002060"/>
                </a:solidFill>
                <a:latin typeface="Arial" panose="020B0604020202020204" pitchFamily="34" charset="0"/>
                <a:cs typeface="Arial" panose="020B0604020202020204" pitchFamily="34" charset="0"/>
              </a:rPr>
              <a:t>then tried to help by organising paid for services to address that issue.</a:t>
            </a:r>
            <a:endParaRPr lang="en-GB" sz="2000" b="1"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611560" y="3873822"/>
            <a:ext cx="7895367" cy="1631216"/>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A strengths based approach involves us looking at what a person can do for themselves, to build on this with what is around them and to involve people in the plan who are in a position to </a:t>
            </a:r>
            <a:r>
              <a:rPr lang="en-GB" sz="2000" dirty="0" smtClean="0">
                <a:solidFill>
                  <a:srgbClr val="002060"/>
                </a:solidFill>
                <a:latin typeface="Arial" panose="020B0604020202020204" pitchFamily="34" charset="0"/>
                <a:cs typeface="Arial" panose="020B0604020202020204" pitchFamily="34" charset="0"/>
              </a:rPr>
              <a:t>help.</a:t>
            </a: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We do this </a:t>
            </a:r>
            <a:r>
              <a:rPr lang="en-GB" sz="2000" dirty="0" smtClean="0">
                <a:solidFill>
                  <a:srgbClr val="002060"/>
                </a:solidFill>
                <a:latin typeface="Arial" panose="020B0604020202020204" pitchFamily="34" charset="0"/>
                <a:cs typeface="Arial" panose="020B0604020202020204" pitchFamily="34" charset="0"/>
              </a:rPr>
              <a:t>instead of predominantly using paid for services</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2676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7920880" cy="1077218"/>
          </a:xfrm>
          <a:prstGeom prst="rect">
            <a:avLst/>
          </a:prstGeom>
          <a:noFill/>
        </p:spPr>
        <p:txBody>
          <a:bodyPr wrap="square" rtlCol="0">
            <a:spAutoFit/>
          </a:bodyPr>
          <a:lstStyle/>
          <a:p>
            <a:pPr algn="just"/>
            <a:r>
              <a:rPr lang="en-GB" sz="3200" b="1" dirty="0" smtClean="0">
                <a:solidFill>
                  <a:srgbClr val="002060"/>
                </a:solidFill>
                <a:latin typeface="Arial" panose="020B0604020202020204" pitchFamily="34" charset="0"/>
                <a:cs typeface="Arial" panose="020B0604020202020204" pitchFamily="34" charset="0"/>
              </a:rPr>
              <a:t>A strengths based approach to meeting people’s outcomes</a:t>
            </a:r>
          </a:p>
        </p:txBody>
      </p:sp>
      <p:sp>
        <p:nvSpPr>
          <p:cNvPr id="7" name="TextBox 6"/>
          <p:cNvSpPr txBox="1"/>
          <p:nvPr/>
        </p:nvSpPr>
        <p:spPr>
          <a:xfrm>
            <a:off x="611560" y="1731580"/>
            <a:ext cx="7895367" cy="3785652"/>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We have had to listen more, ask questions and think differently. We have also invested in different solutions for people, like technology enabled care solutions and </a:t>
            </a:r>
            <a:r>
              <a:rPr lang="en-GB" sz="2000" dirty="0">
                <a:solidFill>
                  <a:srgbClr val="002060"/>
                </a:solidFill>
                <a:latin typeface="Arial" panose="020B0604020202020204" pitchFamily="34" charset="0"/>
                <a:cs typeface="Arial" panose="020B0604020202020204" pitchFamily="34" charset="0"/>
              </a:rPr>
              <a:t>different housing </a:t>
            </a:r>
            <a:r>
              <a:rPr lang="en-GB" sz="2000" dirty="0" smtClean="0">
                <a:solidFill>
                  <a:srgbClr val="002060"/>
                </a:solidFill>
                <a:latin typeface="Arial" panose="020B0604020202020204" pitchFamily="34" charset="0"/>
                <a:cs typeface="Arial" panose="020B0604020202020204" pitchFamily="34" charset="0"/>
              </a:rPr>
              <a:t>options - </a:t>
            </a:r>
            <a:r>
              <a:rPr lang="en-GB" sz="2000" dirty="0">
                <a:solidFill>
                  <a:srgbClr val="002060"/>
                </a:solidFill>
                <a:latin typeface="Arial" panose="020B0604020202020204" pitchFamily="34" charset="0"/>
                <a:cs typeface="Arial" panose="020B0604020202020204" pitchFamily="34" charset="0"/>
              </a:rPr>
              <a:t>extra-care, supported living, shared lives </a:t>
            </a:r>
            <a:r>
              <a:rPr lang="en-GB" sz="2000" dirty="0" smtClean="0">
                <a:solidFill>
                  <a:srgbClr val="002060"/>
                </a:solidFill>
                <a:latin typeface="Arial" panose="020B0604020202020204" pitchFamily="34" charset="0"/>
                <a:cs typeface="Arial" panose="020B0604020202020204" pitchFamily="34" charset="0"/>
              </a:rPr>
              <a:t> </a:t>
            </a:r>
            <a:endParaRPr lang="en-GB" sz="2000" dirty="0">
              <a:solidFill>
                <a:srgbClr val="002060"/>
              </a:solidFill>
              <a:latin typeface="Arial" panose="020B0604020202020204" pitchFamily="34" charset="0"/>
              <a:cs typeface="Arial" panose="020B0604020202020204" pitchFamily="34" charset="0"/>
            </a:endParaRPr>
          </a:p>
          <a:p>
            <a:pPr algn="just"/>
            <a:endParaRPr lang="en-GB" sz="2000" dirty="0" smtClean="0">
              <a:solidFill>
                <a:srgbClr val="002060"/>
              </a:solidFill>
              <a:latin typeface="Arial" panose="020B0604020202020204" pitchFamily="34" charset="0"/>
              <a:cs typeface="Arial" panose="020B0604020202020204" pitchFamily="34" charset="0"/>
            </a:endParaRPr>
          </a:p>
          <a:p>
            <a:pPr algn="just"/>
            <a:r>
              <a:rPr lang="en-GB" sz="2000" dirty="0">
                <a:solidFill>
                  <a:srgbClr val="002060"/>
                </a:solidFill>
                <a:latin typeface="Arial" panose="020B0604020202020204" pitchFamily="34" charset="0"/>
                <a:cs typeface="Arial" panose="020B0604020202020204" pitchFamily="34" charset="0"/>
              </a:rPr>
              <a:t>T</a:t>
            </a:r>
            <a:r>
              <a:rPr lang="en-GB" sz="2000" dirty="0" smtClean="0">
                <a:solidFill>
                  <a:srgbClr val="002060"/>
                </a:solidFill>
                <a:latin typeface="Arial" panose="020B0604020202020204" pitchFamily="34" charset="0"/>
                <a:cs typeface="Arial" panose="020B0604020202020204" pitchFamily="34" charset="0"/>
              </a:rPr>
              <a:t>his is creating more options and choice for people, as well as resulting in less money being spent by the Council.</a:t>
            </a: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In changing our approach, we need to ensure people are not being asked to do more than they can. We also need to support the creation of things in communities that can help people achieve their outcomes. </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322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39552" y="375047"/>
            <a:ext cx="6185283"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New Websites and online tools</a:t>
            </a:r>
            <a:endParaRPr lang="en-GB" sz="3200" b="1" dirty="0">
              <a:solidFill>
                <a:srgbClr val="002060"/>
              </a:solidFill>
              <a:latin typeface="Arial" panose="020B0604020202020204" pitchFamily="34" charset="0"/>
              <a:cs typeface="Arial" panose="020B0604020202020204" pitchFamily="34" charset="0"/>
            </a:endParaRPr>
          </a:p>
        </p:txBody>
      </p:sp>
      <p:pic>
        <p:nvPicPr>
          <p:cNvPr id="6" name="Picture 3" descr="cid:image002.jpg@01D1D916.49144C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5" y="3336682"/>
            <a:ext cx="2520280" cy="1748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67544" y="1385481"/>
            <a:ext cx="7988566" cy="132343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In order to deliver a Strengths Based Approach, we realised that it was very difficult for the public and our staff to know about all the different things in Hampshire that can help people meet their outcomes. </a:t>
            </a:r>
            <a:endParaRPr lang="en-GB" sz="2000"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467545" y="2780928"/>
            <a:ext cx="5544615" cy="2862322"/>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Connect to Support Hampshire was born out of this need and has been developed to be a comprehensive place to go for yourself, for others, or for those in a professional role - to find solutions.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We </a:t>
            </a:r>
            <a:r>
              <a:rPr lang="en-GB" sz="2000" dirty="0" smtClean="0">
                <a:solidFill>
                  <a:srgbClr val="002060"/>
                </a:solidFill>
                <a:latin typeface="Arial" panose="020B0604020202020204" pitchFamily="34" charset="0"/>
                <a:cs typeface="Arial" panose="020B0604020202020204" pitchFamily="34" charset="0"/>
              </a:rPr>
              <a:t>have added all the things our staff know about, as well as the key information we think people should </a:t>
            </a:r>
            <a:r>
              <a:rPr lang="en-GB" sz="2000" dirty="0" smtClean="0">
                <a:solidFill>
                  <a:srgbClr val="002060"/>
                </a:solidFill>
                <a:latin typeface="Arial" panose="020B0604020202020204" pitchFamily="34" charset="0"/>
                <a:cs typeface="Arial" panose="020B0604020202020204" pitchFamily="34" charset="0"/>
              </a:rPr>
              <a:t>have in different situations</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67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39552" y="375047"/>
            <a:ext cx="6185283"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New Websites and online tools</a:t>
            </a:r>
            <a:endParaRPr lang="en-GB" sz="3200" b="1" dirty="0">
              <a:solidFill>
                <a:srgbClr val="002060"/>
              </a:solidFill>
              <a:latin typeface="Arial" panose="020B0604020202020204" pitchFamily="34" charset="0"/>
              <a:cs typeface="Arial" panose="020B0604020202020204" pitchFamily="34" charset="0"/>
            </a:endParaRPr>
          </a:p>
        </p:txBody>
      </p:sp>
      <p:sp>
        <p:nvSpPr>
          <p:cNvPr id="9" name="TextBox 8"/>
          <p:cNvSpPr txBox="1"/>
          <p:nvPr/>
        </p:nvSpPr>
        <p:spPr>
          <a:xfrm>
            <a:off x="539553" y="3212976"/>
            <a:ext cx="7988565" cy="224676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We know that not everyone will want to, or be able to use online services, but we want to offer the choice. Particularly as these new sites and tools enable people to sort out issues and get help without requiring as much effort and time from our staff.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That </a:t>
            </a:r>
            <a:r>
              <a:rPr lang="en-GB" sz="2000" dirty="0" smtClean="0">
                <a:solidFill>
                  <a:srgbClr val="002060"/>
                </a:solidFill>
                <a:latin typeface="Arial" panose="020B0604020202020204" pitchFamily="34" charset="0"/>
                <a:cs typeface="Arial" panose="020B0604020202020204" pitchFamily="34" charset="0"/>
              </a:rPr>
              <a:t>allows us to focus on the most vulnerable people and complex situations </a:t>
            </a:r>
            <a:endParaRPr lang="en-GB" sz="2000" dirty="0">
              <a:solidFill>
                <a:srgbClr val="002060"/>
              </a:solidFill>
              <a:latin typeface="Arial" panose="020B0604020202020204" pitchFamily="34" charset="0"/>
              <a:cs typeface="Arial" panose="020B0604020202020204" pitchFamily="34" charset="0"/>
            </a:endParaRPr>
          </a:p>
        </p:txBody>
      </p:sp>
      <p:sp>
        <p:nvSpPr>
          <p:cNvPr id="10" name="TextBox 9"/>
          <p:cNvSpPr txBox="1"/>
          <p:nvPr/>
        </p:nvSpPr>
        <p:spPr>
          <a:xfrm>
            <a:off x="539553" y="1412776"/>
            <a:ext cx="8136903" cy="132343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We have also created an online customer account on Hantsweb, where people and their chosen family members can share information with us and can see a person’s assessment, their plan and any invoices for payments towards the cost of care</a:t>
            </a:r>
          </a:p>
        </p:txBody>
      </p:sp>
    </p:spTree>
    <p:extLst>
      <p:ext uri="{BB962C8B-B14F-4D97-AF65-F5344CB8AC3E}">
        <p14:creationId xmlns:p14="http://schemas.microsoft.com/office/powerpoint/2010/main" val="1037294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5609997"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A new contact centre model</a:t>
            </a:r>
            <a:endParaRPr lang="en-GB" sz="3200" b="1" dirty="0">
              <a:solidFill>
                <a:srgbClr val="002060"/>
              </a:solidFill>
              <a:latin typeface="Arial" panose="020B0604020202020204" pitchFamily="34" charset="0"/>
              <a:cs typeface="Arial" panose="020B0604020202020204" pitchFamily="34" charset="0"/>
            </a:endParaRPr>
          </a:p>
        </p:txBody>
      </p:sp>
      <p:sp>
        <p:nvSpPr>
          <p:cNvPr id="6" name="TextBox 5"/>
          <p:cNvSpPr txBox="1"/>
          <p:nvPr/>
        </p:nvSpPr>
        <p:spPr>
          <a:xfrm>
            <a:off x="611560" y="3717032"/>
            <a:ext cx="7916557" cy="1631216"/>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Between June and December last year, we created and tested 14 new ways the contact centre could help the public.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These </a:t>
            </a:r>
            <a:r>
              <a:rPr lang="en-GB" sz="2000" dirty="0" smtClean="0">
                <a:solidFill>
                  <a:srgbClr val="002060"/>
                </a:solidFill>
                <a:latin typeface="Arial" panose="020B0604020202020204" pitchFamily="34" charset="0"/>
                <a:cs typeface="Arial" panose="020B0604020202020204" pitchFamily="34" charset="0"/>
              </a:rPr>
              <a:t>had a dramatic effect and we started being able to help 70% of the people we spoke to as a result of that first conversation.  </a:t>
            </a:r>
            <a:endParaRPr lang="en-GB" sz="2000" dirty="0">
              <a:solidFill>
                <a:srgbClr val="002060"/>
              </a:solidFill>
              <a:latin typeface="Arial" panose="020B0604020202020204" pitchFamily="34" charset="0"/>
              <a:cs typeface="Arial" panose="020B0604020202020204" pitchFamily="34" charset="0"/>
            </a:endParaRPr>
          </a:p>
        </p:txBody>
      </p:sp>
      <p:sp>
        <p:nvSpPr>
          <p:cNvPr id="9" name="TextBox 8"/>
          <p:cNvSpPr txBox="1"/>
          <p:nvPr/>
        </p:nvSpPr>
        <p:spPr>
          <a:xfrm>
            <a:off x="611560" y="1436583"/>
            <a:ext cx="7916558" cy="1938992"/>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Up until recently, the staff at our contact centre could only provide an answer or help with 30% of the issues people called about. This was because they were only allowed to help with simple tasks.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Our </a:t>
            </a:r>
            <a:r>
              <a:rPr lang="en-GB" sz="2000" dirty="0" smtClean="0">
                <a:solidFill>
                  <a:srgbClr val="002060"/>
                </a:solidFill>
                <a:latin typeface="Arial" panose="020B0604020202020204" pitchFamily="34" charset="0"/>
                <a:cs typeface="Arial" panose="020B0604020202020204" pitchFamily="34" charset="0"/>
              </a:rPr>
              <a:t>department needed to be able to do more to resolve people’s issues, at the point when someone first gets in touch. </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438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34075"/>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1560" y="404664"/>
            <a:ext cx="5609997" cy="584775"/>
          </a:xfrm>
          <a:prstGeom prst="rect">
            <a:avLst/>
          </a:prstGeom>
          <a:noFill/>
        </p:spPr>
        <p:txBody>
          <a:bodyPr wrap="none" rtlCol="0">
            <a:spAutoFit/>
          </a:bodyPr>
          <a:lstStyle/>
          <a:p>
            <a:r>
              <a:rPr lang="en-GB" sz="3200" b="1" dirty="0" smtClean="0">
                <a:solidFill>
                  <a:srgbClr val="002060"/>
                </a:solidFill>
                <a:latin typeface="Arial" panose="020B0604020202020204" pitchFamily="34" charset="0"/>
                <a:cs typeface="Arial" panose="020B0604020202020204" pitchFamily="34" charset="0"/>
              </a:rPr>
              <a:t>A new contact centre model</a:t>
            </a:r>
            <a:endParaRPr lang="en-GB" sz="3200" b="1" dirty="0">
              <a:solidFill>
                <a:srgbClr val="002060"/>
              </a:solidFill>
              <a:latin typeface="Arial" panose="020B0604020202020204" pitchFamily="34" charset="0"/>
              <a:cs typeface="Arial" panose="020B0604020202020204" pitchFamily="34" charset="0"/>
            </a:endParaRPr>
          </a:p>
        </p:txBody>
      </p:sp>
      <p:sp>
        <p:nvSpPr>
          <p:cNvPr id="7" name="TextBox 6"/>
          <p:cNvSpPr txBox="1"/>
          <p:nvPr/>
        </p:nvSpPr>
        <p:spPr>
          <a:xfrm>
            <a:off x="539553" y="3284984"/>
            <a:ext cx="7988565" cy="2246769"/>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The model is still very new and staff are learning on the job. They are making good progress and are now able to resolve the reason for phoning 55% of the time. </a:t>
            </a:r>
            <a:endParaRPr lang="en-GB" sz="2000" dirty="0" smtClean="0">
              <a:solidFill>
                <a:srgbClr val="002060"/>
              </a:solidFill>
              <a:latin typeface="Arial" panose="020B0604020202020204" pitchFamily="34" charset="0"/>
              <a:cs typeface="Arial" panose="020B0604020202020204" pitchFamily="34" charset="0"/>
            </a:endParaRPr>
          </a:p>
          <a:p>
            <a:pPr algn="just"/>
            <a:endParaRPr lang="en-GB" sz="2000" dirty="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However</a:t>
            </a:r>
            <a:r>
              <a:rPr lang="en-GB" sz="2000" dirty="0" smtClean="0">
                <a:solidFill>
                  <a:srgbClr val="002060"/>
                </a:solidFill>
                <a:latin typeface="Arial" panose="020B0604020202020204" pitchFamily="34" charset="0"/>
                <a:cs typeface="Arial" panose="020B0604020202020204" pitchFamily="34" charset="0"/>
              </a:rPr>
              <a:t>, we know it is taking longer to speak to us because it is a new role for people. We also appear to have more people trying to speak to us than ever before</a:t>
            </a:r>
            <a:endParaRPr lang="en-GB" sz="2000"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539553" y="1484784"/>
            <a:ext cx="7946228" cy="1631216"/>
          </a:xfrm>
          <a:prstGeom prst="rect">
            <a:avLst/>
          </a:prstGeom>
          <a:noFill/>
        </p:spPr>
        <p:txBody>
          <a:bodyPr wrap="square" rtlCol="0">
            <a:spAutoFit/>
          </a:bodyPr>
          <a:lstStyle/>
          <a:p>
            <a:pPr algn="just"/>
            <a:r>
              <a:rPr lang="en-GB" sz="2000" dirty="0" smtClean="0">
                <a:solidFill>
                  <a:srgbClr val="002060"/>
                </a:solidFill>
                <a:latin typeface="Arial" panose="020B0604020202020204" pitchFamily="34" charset="0"/>
                <a:cs typeface="Arial" panose="020B0604020202020204" pitchFamily="34" charset="0"/>
              </a:rPr>
              <a:t>Around 1/5</a:t>
            </a:r>
            <a:r>
              <a:rPr lang="en-GB" sz="2000" baseline="30000" dirty="0" smtClean="0">
                <a:solidFill>
                  <a:srgbClr val="002060"/>
                </a:solidFill>
                <a:latin typeface="Arial" panose="020B0604020202020204" pitchFamily="34" charset="0"/>
                <a:cs typeface="Arial" panose="020B0604020202020204" pitchFamily="34" charset="0"/>
              </a:rPr>
              <a:t>th</a:t>
            </a:r>
            <a:r>
              <a:rPr lang="en-GB" sz="2000" dirty="0" smtClean="0">
                <a:solidFill>
                  <a:srgbClr val="002060"/>
                </a:solidFill>
                <a:latin typeface="Arial" panose="020B0604020202020204" pitchFamily="34" charset="0"/>
                <a:cs typeface="Arial" panose="020B0604020202020204" pitchFamily="34" charset="0"/>
              </a:rPr>
              <a:t> of all phone calls were part of the test and given the success, this became our model in March 2017. </a:t>
            </a:r>
          </a:p>
          <a:p>
            <a:pPr algn="just"/>
            <a:endParaRPr lang="en-GB" sz="2000" dirty="0" smtClean="0">
              <a:solidFill>
                <a:srgbClr val="002060"/>
              </a:solidFill>
              <a:latin typeface="Arial" panose="020B0604020202020204" pitchFamily="34" charset="0"/>
              <a:cs typeface="Arial" panose="020B0604020202020204" pitchFamily="34" charset="0"/>
            </a:endParaRPr>
          </a:p>
          <a:p>
            <a:pPr algn="just"/>
            <a:r>
              <a:rPr lang="en-GB" sz="2000" dirty="0" smtClean="0">
                <a:solidFill>
                  <a:srgbClr val="002060"/>
                </a:solidFill>
                <a:latin typeface="Arial" panose="020B0604020202020204" pitchFamily="34" charset="0"/>
                <a:cs typeface="Arial" panose="020B0604020202020204" pitchFamily="34" charset="0"/>
              </a:rPr>
              <a:t>Because the conversations take longer, we have employed 14 extra people, taking our contact centre team to 63.</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664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1204</Words>
  <Application>Microsoft Office PowerPoint</Application>
  <PresentationFormat>On-screen Show (4:3)</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ssfg01mb</dc:creator>
  <cp:lastModifiedBy>ssfg01mb</cp:lastModifiedBy>
  <cp:revision>28</cp:revision>
  <dcterms:created xsi:type="dcterms:W3CDTF">2017-07-07T12:12:13Z</dcterms:created>
  <dcterms:modified xsi:type="dcterms:W3CDTF">2017-07-14T12:30:16Z</dcterms:modified>
</cp:coreProperties>
</file>